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9" r:id="rId5"/>
    <p:sldId id="260" r:id="rId6"/>
    <p:sldId id="272" r:id="rId7"/>
    <p:sldId id="261" r:id="rId8"/>
    <p:sldId id="273" r:id="rId9"/>
    <p:sldId id="264" r:id="rId10"/>
    <p:sldId id="262" r:id="rId11"/>
    <p:sldId id="266" r:id="rId12"/>
    <p:sldId id="265" r:id="rId13"/>
    <p:sldId id="269" r:id="rId14"/>
    <p:sldId id="268" r:id="rId15"/>
    <p:sldId id="267" r:id="rId16"/>
    <p:sldId id="270" r:id="rId17"/>
    <p:sldId id="271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05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8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98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75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81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269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88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4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44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17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0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D1DED-65F6-4FC6-9FD5-568BEEA58869}" type="datetimeFigureOut">
              <a:rPr lang="en-US" smtClean="0"/>
              <a:t>11/24/2011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35124-69E5-47F5-8283-C1F803C20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5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021288"/>
            <a:ext cx="8424936" cy="697632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Свобода движений, бесконечность выбора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9" name="Picture 5" descr="D:\Users\esclkm\Desktop\logo-big-shapes_288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3"/>
            <a:ext cx="7200800" cy="264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3419872" y="2924944"/>
            <a:ext cx="4752528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Взгляд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esclkm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littledev.ru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117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Разработчик 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CMS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5184576" cy="5400600"/>
          </a:xfrm>
        </p:spPr>
        <p:txBody>
          <a:bodyPr>
            <a:normAutofit/>
          </a:bodyPr>
          <a:lstStyle/>
          <a:p>
            <a:r>
              <a:rPr lang="ru-RU" dirty="0" smtClean="0"/>
              <a:t>Открытое сообщество</a:t>
            </a:r>
            <a:endParaRPr lang="en-US" dirty="0" smtClean="0"/>
          </a:p>
          <a:p>
            <a:r>
              <a:rPr lang="ru-RU" dirty="0" smtClean="0"/>
              <a:t>Баги, обнаруженные пользователями фиксируются в течение  макс. краткого срока</a:t>
            </a:r>
            <a:endParaRPr lang="ru-RU" dirty="0" smtClean="0"/>
          </a:p>
          <a:p>
            <a:r>
              <a:rPr lang="ru-RU" dirty="0" smtClean="0"/>
              <a:t>Каждый желающий может внести свою лепту в проект</a:t>
            </a:r>
          </a:p>
          <a:p>
            <a:r>
              <a:rPr lang="ru-RU" dirty="0" smtClean="0"/>
              <a:t>Динамичная дорожная карта</a:t>
            </a:r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  <p:pic>
        <p:nvPicPr>
          <p:cNvPr id="8194" name="Picture 2" descr="D:\Users\esclkm\Desktop\1238167134_ca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68760"/>
            <a:ext cx="2857500" cy="4057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5609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Программист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5184576" cy="540060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Ясный и простой код, удобные API. </a:t>
            </a:r>
            <a:endParaRPr lang="ru-RU" dirty="0" smtClean="0"/>
          </a:p>
          <a:p>
            <a:r>
              <a:rPr lang="ru-RU" dirty="0" err="1" smtClean="0"/>
              <a:t>Harvest-фреймворк</a:t>
            </a:r>
            <a:r>
              <a:rPr lang="ru-RU" dirty="0"/>
              <a:t>, не ограничивающий вашу свободу. </a:t>
            </a:r>
            <a:endParaRPr lang="ru-RU" dirty="0" smtClean="0"/>
          </a:p>
          <a:p>
            <a:r>
              <a:rPr lang="ru-RU" dirty="0" smtClean="0"/>
              <a:t>Поведение </a:t>
            </a:r>
            <a:r>
              <a:rPr lang="ru-RU" dirty="0"/>
              <a:t>движка полностью контролируемо при необходимости.  </a:t>
            </a:r>
            <a:endParaRPr lang="ru-RU" dirty="0" smtClean="0"/>
          </a:p>
          <a:p>
            <a:r>
              <a:rPr lang="ru-RU" dirty="0" smtClean="0"/>
              <a:t>Основные </a:t>
            </a:r>
            <a:r>
              <a:rPr lang="ru-RU" dirty="0"/>
              <a:t>аспекты задокументированы, остальное легко выяснить</a:t>
            </a:r>
            <a:r>
              <a:rPr lang="ru-RU" dirty="0" smtClean="0"/>
              <a:t>.</a:t>
            </a:r>
          </a:p>
          <a:p>
            <a:r>
              <a:rPr lang="en-US" dirty="0" smtClean="0"/>
              <a:t>API </a:t>
            </a:r>
            <a:r>
              <a:rPr lang="ru-RU" dirty="0" smtClean="0"/>
              <a:t>не перегружено дополнительными методами, что обеспечивает легкую интеграцию с другими библиотеками</a:t>
            </a:r>
            <a:endParaRPr lang="ru-RU" dirty="0" smtClean="0"/>
          </a:p>
          <a:p>
            <a:endParaRPr lang="en-US" dirty="0"/>
          </a:p>
        </p:txBody>
      </p:sp>
      <p:pic>
        <p:nvPicPr>
          <p:cNvPr id="9218" name="Picture 2" descr="D:\Users\esclkm\Desktop\kuzne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24744"/>
            <a:ext cx="3189610" cy="31896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364088" y="5013176"/>
            <a:ext cx="3456384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Даже в распакованном виде объем исходного кода не превышает 10мб!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472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Дизайнер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5184576" cy="482453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Мощный,  быстрый* </a:t>
            </a:r>
            <a:r>
              <a:rPr lang="ru-RU" dirty="0" err="1" smtClean="0"/>
              <a:t>шаблонизатор</a:t>
            </a:r>
            <a:r>
              <a:rPr lang="ru-RU" dirty="0" smtClean="0"/>
              <a:t> </a:t>
            </a:r>
            <a:r>
              <a:rPr lang="ru-RU" dirty="0"/>
              <a:t>со вложенными структурными блоками, логическими условиями</a:t>
            </a:r>
            <a:r>
              <a:rPr lang="ru-RU" dirty="0" smtClean="0"/>
              <a:t>, циклами, </a:t>
            </a:r>
            <a:r>
              <a:rPr lang="ru-RU" dirty="0"/>
              <a:t>обработчиками.</a:t>
            </a:r>
          </a:p>
          <a:p>
            <a:r>
              <a:rPr lang="ru-RU" dirty="0"/>
              <a:t>Не требуются навыки владения PHP, только HTML/CSS с несколькими простыми управляющими конструкциями.</a:t>
            </a:r>
          </a:p>
          <a:p>
            <a:r>
              <a:rPr lang="ru-RU" dirty="0"/>
              <a:t>Использование готовых шаблонов из стандартных и сторонних тем.</a:t>
            </a:r>
          </a:p>
          <a:p>
            <a:r>
              <a:rPr lang="ru-RU" dirty="0"/>
              <a:t>Каждый аспект внешнего вида может быть настроен в шаблоне, стиле или строке ресурса.</a:t>
            </a:r>
          </a:p>
          <a:p>
            <a:endParaRPr lang="ru-RU" dirty="0" smtClean="0"/>
          </a:p>
          <a:p>
            <a:endParaRPr lang="en-US" dirty="0"/>
          </a:p>
        </p:txBody>
      </p:sp>
      <p:pic>
        <p:nvPicPr>
          <p:cNvPr id="13314" name="Picture 2" descr="D:\Users\esclkm\Desktop\t-u-r-i-s-t.r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96752"/>
            <a:ext cx="2963988" cy="2963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364088" y="5013176"/>
            <a:ext cx="3456384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базовом комплекте 2 темы оформления прилагаются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31416" y="6303892"/>
            <a:ext cx="8273032" cy="36546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* </a:t>
            </a:r>
            <a:r>
              <a:rPr lang="ru-RU" dirty="0" smtClean="0"/>
              <a:t>Скорость работы </a:t>
            </a:r>
            <a:r>
              <a:rPr lang="ru-RU" dirty="0" err="1" smtClean="0"/>
              <a:t>шаблонизатора</a:t>
            </a:r>
            <a:r>
              <a:rPr lang="ru-RU" dirty="0" smtClean="0"/>
              <a:t> в несколько раз превышает </a:t>
            </a:r>
            <a:r>
              <a:rPr lang="en-US" dirty="0" err="1" smtClean="0"/>
              <a:t>Xtemplate</a:t>
            </a:r>
            <a:r>
              <a:rPr lang="en-US" dirty="0" smtClean="0"/>
              <a:t>, smarty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1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Вебмастер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5184576" cy="460851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Включены все базовые возможности, необходимые большинству </a:t>
            </a:r>
            <a:r>
              <a:rPr lang="ru-RU" dirty="0" smtClean="0"/>
              <a:t>сайтов*.</a:t>
            </a:r>
            <a:endParaRPr lang="ru-RU" dirty="0"/>
          </a:p>
          <a:p>
            <a:r>
              <a:rPr lang="ru-RU" dirty="0"/>
              <a:t>Специфичные функции доступны в виде расширений.</a:t>
            </a:r>
          </a:p>
          <a:p>
            <a:r>
              <a:rPr lang="ru-RU" dirty="0"/>
              <a:t>Может быть заточен под любой тип сайта.</a:t>
            </a:r>
          </a:p>
          <a:p>
            <a:r>
              <a:rPr lang="ru-RU" dirty="0"/>
              <a:t>Низкое потребление ресурсов, быстрый отклик страниц.</a:t>
            </a:r>
          </a:p>
          <a:p>
            <a:r>
              <a:rPr lang="ru-RU" dirty="0"/>
              <a:t>Серьезная проработка </a:t>
            </a:r>
            <a:r>
              <a:rPr lang="ru-RU" dirty="0" smtClean="0"/>
              <a:t>безопасности.</a:t>
            </a:r>
            <a:endParaRPr lang="ru-RU" dirty="0"/>
          </a:p>
          <a:p>
            <a:endParaRPr lang="en-US" dirty="0"/>
          </a:p>
        </p:txBody>
      </p:sp>
      <p:pic>
        <p:nvPicPr>
          <p:cNvPr id="12290" name="Picture 2" descr="D:\Users\esclkm\Desktop\azbyka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6645" r="18542" b="13619"/>
          <a:stretch/>
        </p:blipFill>
        <p:spPr bwMode="auto">
          <a:xfrm>
            <a:off x="5436096" y="1484784"/>
            <a:ext cx="3141774" cy="31314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395536" y="5805264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*По умолчанию доступны страницы (блоги, новости, статьи, галереи), менеджер пользователей (с продвинутой системой прав), форумы, комментарии, рейтинги, опросы, личные сообщения, </a:t>
            </a:r>
            <a:r>
              <a:rPr lang="en-US" dirty="0" err="1" smtClean="0"/>
              <a:t>rss</a:t>
            </a:r>
            <a:r>
              <a:rPr lang="ru-RU" dirty="0" smtClean="0"/>
              <a:t>-ленты … нежная, вкусная ветчина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53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Компании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4824536" cy="54006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Поддержка и оптимизация под высокие нагрузки даже при часто изменяемом контенте.</a:t>
            </a:r>
          </a:p>
          <a:p>
            <a:r>
              <a:rPr lang="ru-RU" dirty="0"/>
              <a:t>Легко масштабируется с помощью кластеров СУБД и веб-серверов.</a:t>
            </a:r>
          </a:p>
          <a:p>
            <a:r>
              <a:rPr lang="ru-RU" dirty="0"/>
              <a:t>Возможен </a:t>
            </a:r>
            <a:r>
              <a:rPr lang="ru-RU" dirty="0" err="1"/>
              <a:t>найм</a:t>
            </a:r>
            <a:r>
              <a:rPr lang="ru-RU" dirty="0"/>
              <a:t> </a:t>
            </a:r>
            <a:r>
              <a:rPr lang="ru-RU" dirty="0" err="1"/>
              <a:t>фрилансеров</a:t>
            </a:r>
            <a:r>
              <a:rPr lang="ru-RU" dirty="0"/>
              <a:t> из сообщества, либо быстрое обучение собственной команды.</a:t>
            </a:r>
          </a:p>
          <a:p>
            <a:r>
              <a:rPr lang="ru-RU" dirty="0"/>
              <a:t>Легко участвовать и получать выгоду от других индивидуальных и корпоративных участников.</a:t>
            </a:r>
          </a:p>
          <a:p>
            <a:pPr marL="0" indent="0">
              <a:buNone/>
            </a:pPr>
            <a:endParaRPr lang="ru-RU" dirty="0" smtClean="0"/>
          </a:p>
          <a:p>
            <a:endParaRPr lang="en-US" dirty="0"/>
          </a:p>
        </p:txBody>
      </p:sp>
      <p:pic>
        <p:nvPicPr>
          <p:cNvPr id="11266" name="Picture 2" descr="D:\Users\esclkm\Desktop\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96752"/>
            <a:ext cx="3623022" cy="29550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910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Пользователь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5184576" cy="54006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Сайт заточенный контентом, функциями, под необходимые функции </a:t>
            </a:r>
            <a:r>
              <a:rPr lang="ru-RU" dirty="0" smtClean="0">
                <a:sym typeface="Wingdings" pitchFamily="2" charset="2"/>
              </a:rPr>
              <a:t></a:t>
            </a:r>
          </a:p>
          <a:p>
            <a:r>
              <a:rPr lang="ru-RU" dirty="0" smtClean="0">
                <a:sym typeface="Wingdings" pitchFamily="2" charset="2"/>
              </a:rPr>
              <a:t>Сайт,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ru-RU" dirty="0">
                <a:sym typeface="Wingdings" pitchFamily="2" charset="2"/>
              </a:rPr>
              <a:t>к</a:t>
            </a:r>
            <a:r>
              <a:rPr lang="ru-RU" dirty="0" smtClean="0">
                <a:sym typeface="Wingdings" pitchFamily="2" charset="2"/>
              </a:rPr>
              <a:t>оторый легко «прокачать»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ru-RU" dirty="0" smtClean="0">
                <a:sym typeface="Wingdings" pitchFamily="2" charset="2"/>
              </a:rPr>
              <a:t>в поисковых системах, следуя самым изысканным требованиям СЕО студий</a:t>
            </a:r>
          </a:p>
          <a:p>
            <a:r>
              <a:rPr lang="ru-RU" dirty="0" smtClean="0">
                <a:sym typeface="Wingdings" pitchFamily="2" charset="2"/>
              </a:rPr>
              <a:t>Сайт, которой легко взаимодействует с социальными сетями</a:t>
            </a:r>
            <a:endParaRPr lang="ru-RU" dirty="0" smtClean="0"/>
          </a:p>
          <a:p>
            <a:endParaRPr lang="en-US" dirty="0"/>
          </a:p>
        </p:txBody>
      </p:sp>
      <p:pic>
        <p:nvPicPr>
          <p:cNvPr id="10242" name="Picture 2" descr="D:\Users\esclkm\Desktop\40816_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2476">
            <a:off x="5858246" y="1390936"/>
            <a:ext cx="2480667" cy="32133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2758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Вывод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54006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Cotonti</a:t>
            </a:r>
            <a:r>
              <a:rPr lang="ru-RU" dirty="0"/>
              <a:t> — мощный каркас веб-разработки и инструмент управления контентом с открытым кодом, нацеленный на безопасность, скорость и расширяемость.</a:t>
            </a:r>
            <a:endParaRPr lang="ru-RU" dirty="0" smtClean="0"/>
          </a:p>
          <a:p>
            <a:endParaRPr lang="en-US" dirty="0"/>
          </a:p>
        </p:txBody>
      </p:sp>
      <p:pic>
        <p:nvPicPr>
          <p:cNvPr id="5" name="Picture 5" descr="D:\Users\esclkm\Desktop\logo-big-shapes_288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56992"/>
            <a:ext cx="7200800" cy="264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91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 конечному пользователю…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2" descr="D:\Users\esclkm\Desktop\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7"/>
          <a:stretch/>
        </p:blipFill>
        <p:spPr bwMode="auto">
          <a:xfrm>
            <a:off x="755576" y="1425851"/>
            <a:ext cx="5993077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07504" y="5877272"/>
            <a:ext cx="8928992" cy="792088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 крайне важно понимать…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785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/>
          <p:cNvSpPr txBox="1">
            <a:spLocks/>
          </p:cNvSpPr>
          <p:nvPr/>
        </p:nvSpPr>
        <p:spPr>
          <a:xfrm>
            <a:off x="5666890" y="6350745"/>
            <a:ext cx="3510651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littledev.ru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79512" y="1484784"/>
            <a:ext cx="8424936" cy="2376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Выбор </a:t>
            </a:r>
            <a:r>
              <a:rPr lang="ru-RU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теми, 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 желает выбирать!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91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/>
          <p:cNvSpPr txBox="1">
            <a:spLocks/>
          </p:cNvSpPr>
          <p:nvPr/>
        </p:nvSpPr>
        <p:spPr>
          <a:xfrm>
            <a:off x="1403648" y="4221088"/>
            <a:ext cx="6696744" cy="23762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Прошу прощения, но презентация должна быть тезисной.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голос докладчика должен сопровождать доклад.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Таковы требования…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6" name="Picture 2" descr="D:\Users\esclkm\Desktop\SpeakerIcon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6672"/>
            <a:ext cx="3310572" cy="3310573"/>
          </a:xfrm>
          <a:prstGeom prst="rect">
            <a:avLst/>
          </a:prstGeom>
          <a:ln>
            <a:noFill/>
          </a:ln>
          <a:effectLst>
            <a:glow rad="228600">
              <a:schemeClr val="bg1"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33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Рынок 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CMS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CMF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5184576" cy="5400600"/>
          </a:xfrm>
        </p:spPr>
        <p:txBody>
          <a:bodyPr/>
          <a:lstStyle/>
          <a:p>
            <a:r>
              <a:rPr lang="ru-RU" dirty="0" smtClean="0"/>
              <a:t>Сотни </a:t>
            </a:r>
            <a:r>
              <a:rPr lang="en-US" dirty="0" smtClean="0"/>
              <a:t>CMS</a:t>
            </a:r>
          </a:p>
          <a:p>
            <a:r>
              <a:rPr lang="ru-RU" dirty="0" smtClean="0"/>
              <a:t>У каждой свой мир</a:t>
            </a:r>
          </a:p>
          <a:p>
            <a:r>
              <a:rPr lang="ru-RU" dirty="0" smtClean="0"/>
              <a:t>У каждой свои</a:t>
            </a:r>
            <a:r>
              <a:rPr lang="en-US" dirty="0" smtClean="0"/>
              <a:t> </a:t>
            </a:r>
            <a:r>
              <a:rPr lang="ru-RU" dirty="0" smtClean="0"/>
              <a:t>неоспоримые преимущества</a:t>
            </a:r>
          </a:p>
          <a:p>
            <a:r>
              <a:rPr lang="ru-RU" dirty="0" smtClean="0"/>
              <a:t>Игра выбора бесконечна.</a:t>
            </a:r>
          </a:p>
          <a:p>
            <a:r>
              <a:rPr lang="ru-RU" dirty="0" smtClean="0"/>
              <a:t>И выиграть порой невозможно</a:t>
            </a:r>
          </a:p>
          <a:p>
            <a:endParaRPr lang="ru-RU" dirty="0" smtClean="0"/>
          </a:p>
          <a:p>
            <a:endParaRPr lang="en-US" dirty="0"/>
          </a:p>
        </p:txBody>
      </p:sp>
      <p:pic>
        <p:nvPicPr>
          <p:cNvPr id="2050" name="Picture 2" descr="D:\Users\esclkm\Desktop\jogo-da-velh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04864"/>
            <a:ext cx="3369974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5098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Боги строили мир по-разному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6" name="Picture 4" descr="D:\Users\esclkm\Desktop\1280_earth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1595">
            <a:off x="3623622" y="1662152"/>
            <a:ext cx="4761235" cy="35731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5" name="Picture 3" descr="D:\Users\esclkm\Desktop\ris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075"/>
            <a:ext cx="3744416" cy="3847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467544" y="6093296"/>
            <a:ext cx="8409096" cy="5760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Были и другие варианты</a:t>
            </a:r>
          </a:p>
          <a:p>
            <a:endParaRPr lang="ru-RU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00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Но конечному пользователю…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D:\Users\esclkm\Desktop\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7"/>
          <a:stretch/>
        </p:blipFill>
        <p:spPr bwMode="auto">
          <a:xfrm>
            <a:off x="1115616" y="1412776"/>
            <a:ext cx="6427840" cy="4633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144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Мы делаем выбор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6" y="1340768"/>
            <a:ext cx="5184576" cy="5400600"/>
          </a:xfrm>
        </p:spPr>
        <p:txBody>
          <a:bodyPr/>
          <a:lstStyle/>
          <a:p>
            <a:r>
              <a:rPr lang="ru-RU" dirty="0" smtClean="0"/>
              <a:t>Знания и опыт</a:t>
            </a:r>
            <a:endParaRPr lang="en-US" dirty="0" smtClean="0"/>
          </a:p>
          <a:p>
            <a:r>
              <a:rPr lang="ru-RU" dirty="0" smtClean="0"/>
              <a:t>Советы друзей</a:t>
            </a:r>
          </a:p>
          <a:p>
            <a:r>
              <a:rPr lang="ru-RU" dirty="0" smtClean="0"/>
              <a:t>«Примерочная»</a:t>
            </a:r>
          </a:p>
          <a:p>
            <a:r>
              <a:rPr lang="ru-RU" dirty="0" smtClean="0"/>
              <a:t>Случайный поиск</a:t>
            </a:r>
          </a:p>
          <a:p>
            <a:r>
              <a:rPr lang="ru-RU" dirty="0" smtClean="0"/>
              <a:t>Ограничение выбора</a:t>
            </a:r>
          </a:p>
          <a:p>
            <a:r>
              <a:rPr lang="ru-RU" dirty="0" smtClean="0"/>
              <a:t>Рекомендации незнакомых специалистов</a:t>
            </a:r>
          </a:p>
          <a:p>
            <a:endParaRPr lang="ru-RU" dirty="0" smtClean="0"/>
          </a:p>
          <a:p>
            <a:endParaRPr lang="en-US" dirty="0"/>
          </a:p>
        </p:txBody>
      </p:sp>
      <p:pic>
        <p:nvPicPr>
          <p:cNvPr id="5122" name="Picture 2" descr="D:\Users\esclkm\Desktop\00079t9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3342242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4468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Пояснение…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124744"/>
            <a:ext cx="5184576" cy="43204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Любой сайт создается не для администраторов, не для программистов, а для конечной аудитории.</a:t>
            </a:r>
            <a:endParaRPr lang="en-US" dirty="0" smtClean="0"/>
          </a:p>
          <a:p>
            <a:r>
              <a:rPr lang="ru-RU" dirty="0" smtClean="0"/>
              <a:t>Это означает, что важнее всего мнение конечного пользователя, а не субъективное мнение единиц.</a:t>
            </a:r>
          </a:p>
          <a:p>
            <a:r>
              <a:rPr lang="ru-RU" dirty="0" smtClean="0"/>
              <a:t>Удобство программирование, удобство создания интерфейсов, администрирование – задачи вторичны</a:t>
            </a:r>
            <a:endParaRPr lang="ru-RU" dirty="0" smtClean="0"/>
          </a:p>
          <a:p>
            <a:endParaRPr lang="en-US" dirty="0"/>
          </a:p>
        </p:txBody>
      </p:sp>
      <p:pic>
        <p:nvPicPr>
          <p:cNvPr id="1026" name="Picture 2" descr="D:\Users\esclkm\Desktop\world-people-thumb1126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096344" cy="31984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51520" y="5373216"/>
            <a:ext cx="8784976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Это значит, что пользователю безразлична </a:t>
            </a:r>
            <a:r>
              <a:rPr lang="en-US" dirty="0" smtClean="0"/>
              <a:t>CMS</a:t>
            </a:r>
            <a:r>
              <a:rPr lang="ru-RU" dirty="0"/>
              <a:t>.</a:t>
            </a:r>
            <a:r>
              <a:rPr lang="ru-RU" dirty="0" smtClean="0"/>
              <a:t> Главное, чтобы она не вызывала отторжения у заданной аудитории и выполняла поставленные требования.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87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en-US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Cotonti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главные особенности…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836712"/>
            <a:ext cx="4536504" cy="432048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Открытый* </a:t>
            </a:r>
            <a:r>
              <a:rPr lang="ru-RU" dirty="0"/>
              <a:t>код, развивается сообществом</a:t>
            </a:r>
          </a:p>
          <a:p>
            <a:r>
              <a:rPr lang="ru-RU" dirty="0"/>
              <a:t>Безопасный и надежный</a:t>
            </a:r>
          </a:p>
          <a:p>
            <a:r>
              <a:rPr lang="ru-RU" dirty="0"/>
              <a:t>Быстрый и легкий</a:t>
            </a:r>
          </a:p>
          <a:p>
            <a:r>
              <a:rPr lang="ru-RU" dirty="0"/>
              <a:t>Модульный и расширяемый</a:t>
            </a:r>
          </a:p>
          <a:p>
            <a:r>
              <a:rPr lang="ru-RU" dirty="0"/>
              <a:t>Вид отделен от логики</a:t>
            </a:r>
          </a:p>
          <a:p>
            <a:r>
              <a:rPr lang="ru-RU" dirty="0"/>
              <a:t>Быстрый и удобный </a:t>
            </a:r>
            <a:r>
              <a:rPr lang="ru-RU" dirty="0" err="1" smtClean="0"/>
              <a:t>шаблонизатор</a:t>
            </a:r>
            <a:endParaRPr lang="ru-RU" dirty="0"/>
          </a:p>
          <a:p>
            <a:r>
              <a:rPr lang="ru-RU" dirty="0" smtClean="0"/>
              <a:t>Интернациональный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51520" y="5949280"/>
            <a:ext cx="8784976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*Открытый и бесплатный – это не признак плохого и некачественного, достаточно привести в пример </a:t>
            </a:r>
            <a:r>
              <a:rPr lang="en-US" dirty="0" smtClean="0"/>
              <a:t>Linux </a:t>
            </a:r>
            <a:r>
              <a:rPr lang="ru-RU" dirty="0" smtClean="0"/>
              <a:t>или </a:t>
            </a:r>
            <a:r>
              <a:rPr lang="en-US" dirty="0" err="1" smtClean="0"/>
              <a:t>jQuery</a:t>
            </a:r>
            <a:endParaRPr lang="en-US" dirty="0"/>
          </a:p>
        </p:txBody>
      </p:sp>
      <p:pic>
        <p:nvPicPr>
          <p:cNvPr id="2050" name="Picture 2" descr="D:\Users\esclkm\Desktop\appetitnaja_zadnitsa_92471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58" y="1844824"/>
            <a:ext cx="346151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46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49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Теория шести рукопожатий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6" y="1340768"/>
            <a:ext cx="5184576" cy="5400600"/>
          </a:xfrm>
        </p:spPr>
        <p:txBody>
          <a:bodyPr/>
          <a:lstStyle/>
          <a:p>
            <a:r>
              <a:rPr lang="ru-RU" dirty="0" smtClean="0"/>
              <a:t>Пользователь / гость </a:t>
            </a:r>
            <a:r>
              <a:rPr lang="ru-RU" dirty="0" smtClean="0"/>
              <a:t>сайта</a:t>
            </a:r>
            <a:endParaRPr lang="en-US" dirty="0" smtClean="0"/>
          </a:p>
          <a:p>
            <a:r>
              <a:rPr lang="ru-RU" dirty="0"/>
              <a:t>Администратор </a:t>
            </a:r>
            <a:r>
              <a:rPr lang="ru-RU" dirty="0" smtClean="0"/>
              <a:t>/</a:t>
            </a:r>
            <a:r>
              <a:rPr lang="ru-RU" dirty="0"/>
              <a:t> </a:t>
            </a:r>
            <a:r>
              <a:rPr lang="ru-RU" dirty="0" smtClean="0"/>
              <a:t>вебмастер</a:t>
            </a:r>
            <a:endParaRPr lang="en-US" dirty="0" smtClean="0"/>
          </a:p>
          <a:p>
            <a:r>
              <a:rPr lang="en-US" dirty="0" smtClean="0"/>
              <a:t>SEO-</a:t>
            </a:r>
            <a:r>
              <a:rPr lang="ru-RU" dirty="0" smtClean="0"/>
              <a:t>мастер</a:t>
            </a:r>
          </a:p>
          <a:p>
            <a:r>
              <a:rPr lang="ru-RU" dirty="0" smtClean="0"/>
              <a:t>Дизайнер/верстальщик</a:t>
            </a:r>
          </a:p>
          <a:p>
            <a:r>
              <a:rPr lang="ru-RU" dirty="0" smtClean="0"/>
              <a:t>Программист</a:t>
            </a:r>
            <a:endParaRPr lang="ru-RU" dirty="0" smtClean="0"/>
          </a:p>
          <a:p>
            <a:r>
              <a:rPr lang="ru-RU" dirty="0" smtClean="0"/>
              <a:t>Разработчик </a:t>
            </a:r>
            <a:r>
              <a:rPr lang="en-US" dirty="0" smtClean="0"/>
              <a:t>CMS</a:t>
            </a:r>
            <a:endParaRPr lang="ru-RU" dirty="0" smtClean="0"/>
          </a:p>
          <a:p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5661248"/>
            <a:ext cx="89289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Смотрим внимательно? </a:t>
            </a:r>
          </a:p>
          <a:p>
            <a:r>
              <a:rPr lang="ru-RU" sz="3200" dirty="0" smtClean="0"/>
              <a:t>Как выглядит </a:t>
            </a:r>
            <a:r>
              <a:rPr lang="en-US" sz="3200" dirty="0" err="1" smtClean="0"/>
              <a:t>Cotonti</a:t>
            </a:r>
            <a:r>
              <a:rPr lang="en-US" sz="3200" dirty="0" smtClean="0"/>
              <a:t> </a:t>
            </a:r>
            <a:r>
              <a:rPr lang="ru-RU" sz="3200" dirty="0" smtClean="0"/>
              <a:t>для каждой из сторон?</a:t>
            </a:r>
            <a:endParaRPr lang="en-US" sz="3200" dirty="0" smtClean="0"/>
          </a:p>
        </p:txBody>
      </p:sp>
      <p:pic>
        <p:nvPicPr>
          <p:cNvPr id="7170" name="Picture 2" descr="D:\Users\esclkm\Desktop\www.fragginwithfriends.c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53737"/>
            <a:ext cx="3476471" cy="35075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948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557</Words>
  <Application>Microsoft Office PowerPoint</Application>
  <PresentationFormat>Экран (4:3)</PresentationFormat>
  <Paragraphs>86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Рынок CMS, CMF</vt:lpstr>
      <vt:lpstr>Боги строили мир по-разному</vt:lpstr>
      <vt:lpstr>Но конечному пользователю…</vt:lpstr>
      <vt:lpstr>Мы делаем выбор</vt:lpstr>
      <vt:lpstr>Пояснение…</vt:lpstr>
      <vt:lpstr>Cotonti… главные особенности…</vt:lpstr>
      <vt:lpstr>Теория шести рукопожатий</vt:lpstr>
      <vt:lpstr>Разработчик CMS</vt:lpstr>
      <vt:lpstr>Программист</vt:lpstr>
      <vt:lpstr>Дизайнер</vt:lpstr>
      <vt:lpstr>Вебмастер</vt:lpstr>
      <vt:lpstr>Компании</vt:lpstr>
      <vt:lpstr>Пользователь</vt:lpstr>
      <vt:lpstr>Вывод</vt:lpstr>
      <vt:lpstr>А конечному пользователю…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esclkm</dc:creator>
  <cp:lastModifiedBy>esclkm</cp:lastModifiedBy>
  <cp:revision>23</cp:revision>
  <dcterms:created xsi:type="dcterms:W3CDTF">2011-11-21T18:03:06Z</dcterms:created>
  <dcterms:modified xsi:type="dcterms:W3CDTF">2011-11-24T21:59:56Z</dcterms:modified>
</cp:coreProperties>
</file>